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1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3" r:id="rId3"/>
    <p:sldId id="293" r:id="rId4"/>
    <p:sldId id="296" r:id="rId5"/>
    <p:sldId id="297" r:id="rId6"/>
    <p:sldId id="309" r:id="rId7"/>
    <p:sldId id="308" r:id="rId8"/>
    <p:sldId id="310" r:id="rId9"/>
    <p:sldId id="311" r:id="rId10"/>
    <p:sldId id="312" r:id="rId11"/>
    <p:sldId id="313" r:id="rId12"/>
    <p:sldId id="307" r:id="rId13"/>
    <p:sldId id="315" r:id="rId14"/>
    <p:sldId id="316" r:id="rId15"/>
    <p:sldId id="305" r:id="rId16"/>
    <p:sldId id="314" r:id="rId17"/>
    <p:sldId id="317" r:id="rId18"/>
    <p:sldId id="318" r:id="rId19"/>
    <p:sldId id="319" r:id="rId20"/>
    <p:sldId id="320" r:id="rId21"/>
    <p:sldId id="321" r:id="rId22"/>
    <p:sldId id="322" r:id="rId23"/>
    <p:sldId id="291" r:id="rId24"/>
    <p:sldId id="323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246098-8AE7-046C-F596-32CB7CD0A024}" name="Luka Miličević" initials="LM" userId="S::lm54328@fer.hr::54614033-7946-4b88-baaa-9f9909669d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109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BF682F-42CD-3DE3-644C-9740DFB108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609F9-8BB4-2819-C2CC-C1FD18198F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CE24-71FB-4CBD-82F0-B1978536DE67}" type="datetimeFigureOut">
              <a:rPr lang="hr-HR" smtClean="0"/>
              <a:t>20.5.2025.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82372-AFED-5715-6189-5F21CF9F19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544C0-20E4-2AAB-AFAA-2937C68641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EB49C-8564-4CF6-B313-D308432E8AF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7856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E066B-4D96-4952-99C6-A9AF5C8BF3DE}" type="datetimeFigureOut">
              <a:rPr lang="hr-HR" smtClean="0"/>
              <a:t>20.5.2025.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E6811-48C3-4D73-B8F8-1E87485C3CD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9749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r-HR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60124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4B162-439F-21CD-6096-551AC253D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657B5-3FAC-0D85-2E93-A1BDBB8D3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EA19D-1DD6-24BB-DC9B-F222F779E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0BDD9-610E-40CA-8394-6FB20558B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8359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10470-BC61-27CA-7F65-6AF1089A9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737EFF-D70A-D202-3EBD-AB3679372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89261-4C86-C472-B9CB-3422DB8EA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027CF-A7AC-1F19-B3E5-7978D8661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9900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BEB9F-089E-C698-E8F7-58A9BEF2C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B4CC5-1269-23E8-4B62-88A5281BE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8F6731-A01B-3D39-1C8D-159F09123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617C-F4A7-C514-3D92-FB1F37F37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36446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761D2-C91F-0E15-B05D-756E3002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196A3-40F4-EB01-0DE9-CCF993484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C3BA7-51CC-F0BC-6B30-403EE4D54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A73F-9D9E-5244-3E61-03A7A1C5E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14195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208BB-CA9D-FE0F-F618-EAE7271F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35A9D-9232-D74B-74FA-70D817E20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F7EC7-D0C1-4620-C306-A78918B8F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408A8-4C31-60E8-2567-55D759470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43884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F142-4A30-2B06-2C40-3E9D2B54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EC9F6-DC55-78AB-8813-B95E53323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12209-793E-9412-593D-46B29DF6F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3C645-0B37-21C2-E17E-EC59D547A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45973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51752-5C8A-7273-3518-E6C8A4F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F95411-BEB9-CC30-937E-53D66EA8B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AAF45-8182-101D-540C-119A5EE42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1B600-9EA1-9967-6734-AEED133F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6230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3F492-FC8E-7847-5A5E-3DBE22DCD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102BD1-82C2-7689-C070-30C95945E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205751-2A7F-7701-F2B6-99D7A1D85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1E86F-BAA5-B732-2CEF-7388CA45A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28051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963FF-2E72-9B44-20A6-9735C7C3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47562-78BE-79F3-C7E0-D179E3FDF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92EC7-1CE3-F3E0-02C3-694AB2955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3AFC6-73F6-A396-2D34-2DEF6B5E5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16092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648BD-E417-3AC8-335A-B234148E7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C2E6A-2E02-9CA6-9D8A-ECD3103B4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ED226-C40E-C3A7-F7BF-E118BD1F6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F8F44-0D46-A01B-4B85-A402DCAD7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28721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5729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73D5D-4BFB-1B3D-92E9-3948B1112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2799B-E83A-9C40-29F8-3D7C663A3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71C77-56BB-3D0B-6D10-051005927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CBDF8-13B2-CCC2-80B8-C83910A63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53725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F288-5CCC-6F98-5238-5E711677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F28A6F-19F8-63D6-CC0D-AE62617001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6A1FE-8412-F383-3CAC-4AAAE05A3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CEA75-97F9-4549-98F4-6F3528B10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4195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AC60D-4608-9E7F-1DE7-537E7D6E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3A3B98-5874-F119-AC5B-D65AFAF87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D8A8B-EBCF-C6F2-033E-13F7806B7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C4779-2F6B-E316-D925-97A9511AA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94381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02760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0780A-2DC4-D707-C717-22025B75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7595E-F2E2-CD88-1B4A-F6CDEED40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EFE47-1FA7-D2C6-D11D-C1A99177B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73744-2732-2C0E-A2AE-1C8CD4063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5831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95675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0B769-1908-6A30-331F-DFEF0D242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98CA44-CF30-F80B-1700-A900361D0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6E58A-26CD-2784-D30E-C5BFC091F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1D766-102A-F337-B4F0-5285715A3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7088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C01A1-3C9B-63E7-D843-54072E96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19129-CF28-AD02-A003-15F9038BF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D8E9F-8245-DE6D-84C7-7B269D9FD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3ECC1-B09F-D09B-DDB1-DD35D9214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62748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21733-3551-6203-7376-378987CA6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EA394-B1A8-4353-58C5-5C414E62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131D54-607B-CCB7-24D2-93E5D7D9F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AB1AF-5C12-3CD2-AB64-18A50340B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76473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6207A-33DD-ADF1-A200-0926E74FE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1E177-3B81-2EBB-1417-AB754652E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5DE23-13E8-9A9C-0653-E5C0E9A4B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9E4FB-0FF8-ED32-F857-D5417DEAF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574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087BD-D418-488C-1C9C-B50F13242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6815C-989C-7BF9-0F38-CAD6F6878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11C06-B767-450B-20A8-41E5E8F36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C872-A8E9-AFC5-5C87-259A2278C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60226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DDDE1-590B-0E76-674F-52215906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6F10D2-D579-1738-09E4-B590B635E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3B1F3-71EE-8AC9-53B3-636AAFECB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14FD7-1AFF-48FF-7D74-C8B7F78DC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6635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3CB04-8928-E3AE-52B3-7C12CC805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FDA021-1A5B-2E4C-C8C5-04714676A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29AB7-C975-8F7E-9489-D3FAAC4EE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CFA72-6E5B-D0AA-C94A-B36073359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6811-48C3-4D73-B8F8-1E87485C3CDC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5949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4.7.2024.</a:t>
            </a: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03387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4.7.2024.</a:t>
            </a: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857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4.7.2024.</a:t>
            </a: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9792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4.7.2024.</a:t>
            </a: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2662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4.7.2024.</a:t>
            </a: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6819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4.7.2024.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835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4.7.2024.</a:t>
            </a:r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5389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4.7.2024.</a:t>
            </a:r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555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4.7.2024.</a:t>
            </a:r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1168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4.7.2024.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67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r-Latn-RS"/>
              <a:t>4.7.2024.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2177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r-Latn-RS"/>
              <a:t>4.7.2024.</a:t>
            </a:r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10B41-AEBE-4BE2-9B85-6A88583377FB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EEDC43B-28C3-45F7-9F3C-76CF6863338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45" y="6274883"/>
            <a:ext cx="846909" cy="52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9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7B6EB-DAA9-B188-692D-B9A2407B0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hr-HR" sz="4800" noProof="0" dirty="0">
                <a:solidFill>
                  <a:srgbClr val="FFFFFF"/>
                </a:solidFill>
              </a:rPr>
              <a:t>Analiza prometa javnog gradskog prijevoza</a:t>
            </a:r>
            <a:br>
              <a:rPr lang="hr-HR" sz="4800" noProof="0" dirty="0">
                <a:solidFill>
                  <a:srgbClr val="FFFFFF"/>
                </a:solidFill>
              </a:rPr>
            </a:br>
            <a:r>
              <a:rPr lang="hr-HR" sz="2800" noProof="0" dirty="0">
                <a:solidFill>
                  <a:schemeClr val="bg1">
                    <a:lumMod val="75000"/>
                  </a:schemeClr>
                </a:solidFill>
              </a:rPr>
              <a:t>Seminar 2</a:t>
            </a:r>
            <a:endParaRPr lang="hr-HR" sz="4800" noProof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BF755-45C5-81ED-7AD9-53CC6497F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hr-HR" noProof="0" dirty="0"/>
              <a:t>Luka Miličević (0036543289)</a:t>
            </a:r>
            <a:br>
              <a:rPr lang="hr-HR" noProof="0" dirty="0"/>
            </a:br>
            <a:r>
              <a:rPr lang="hr-HR" noProof="0" dirty="0"/>
              <a:t>Mentorica: izv. prof. dr. sc. Ivana Bosnić</a:t>
            </a:r>
          </a:p>
          <a:p>
            <a:pPr algn="l"/>
            <a:endParaRPr lang="hr-HR" noProof="0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4841BAE-16BF-EA87-A761-A930EA4F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600" y="4703747"/>
            <a:ext cx="2889987" cy="18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81A84-C18A-7953-E2E6-70E5DF36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ED60F9-8764-143D-F8B8-AC157FCED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6917EF-39B0-E2E4-4CC4-740FB7649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5C5FEB-5CCC-B7F6-4562-481910B1D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5A3CEA-B3B6-D6E1-987C-EEA7F1617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906460-A63A-2C80-02D4-23571B699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DD5BA-BCF6-251A-B39B-5676AE18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Prikupljanje i obrada podataka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51F6-182C-922F-A4BF-257CD8C1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CAA53-CE2D-870E-8CD8-6C3FCD2B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10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B0EF29C-5683-C37E-0343-E643A52EE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pic>
        <p:nvPicPr>
          <p:cNvPr id="7" name="Picture 6" descr="A map with a route&#10;&#10;AI-generated content may be incorrect.">
            <a:extLst>
              <a:ext uri="{FF2B5EF4-FFF2-40B4-BE49-F238E27FC236}">
                <a16:creationId xmlns:a16="http://schemas.microsoft.com/office/drawing/2014/main" id="{ADCC89E3-02E5-C36B-1EA6-2DE8455F0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90" y="-275302"/>
            <a:ext cx="13930712" cy="7408604"/>
          </a:xfrm>
          <a:prstGeom prst="rect">
            <a:avLst/>
          </a:prstGeom>
        </p:spPr>
      </p:pic>
      <p:pic>
        <p:nvPicPr>
          <p:cNvPr id="11" name="Picture 10" descr="A map of a city&#10;&#10;AI-generated content may be incorrect.">
            <a:extLst>
              <a:ext uri="{FF2B5EF4-FFF2-40B4-BE49-F238E27FC236}">
                <a16:creationId xmlns:a16="http://schemas.microsoft.com/office/drawing/2014/main" id="{DDB04468-4A1C-1894-22C9-1BB650B0F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846" y="312434"/>
            <a:ext cx="15727524" cy="61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5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87238-E10E-E12E-3345-3B8A5981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33646D2-6D37-DA54-D4CE-3F0041B7E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BBF987-7809-809E-A8B3-E56CC4B6C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82E1E9-6C14-BF06-F436-F45DDF7D8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B8D28-4F76-CFE8-6BDC-428511A3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7CB51-BFC9-DFC6-D1AB-A33C72F8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A3DD4-4E67-0F42-818F-D0105797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Prikupljanje i obrada podataka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70496-070F-C16D-AE5D-A5557F28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A37A3-E977-8E84-3A3D-B1F7AB22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11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FB1C17-CE06-F75C-BE51-3FC8674D9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4906B1-9797-139A-6380-7C80B371E7BA}"/>
              </a:ext>
            </a:extLst>
          </p:cNvPr>
          <p:cNvSpPr txBox="1"/>
          <p:nvPr/>
        </p:nvSpPr>
        <p:spPr>
          <a:xfrm>
            <a:off x="1360024" y="2164466"/>
            <a:ext cx="9515240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dirty="0"/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Promatranja se prikupljaju i spremaju u bazu podataka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Kada se prikupi dovoljan broj promatranja – treniranje modela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Ručno ili automatski pokrenuti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319916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4EADB-43D1-5265-EB8B-0A767F85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B1EB9F-50DF-634F-5E25-C10FBA0C9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3C3A4A-EA12-487F-00FC-3B123B899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233871-E1F6-53AF-2654-2984DFFC2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6A97D-6FA6-C1B0-75D6-7F8784E62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2BA35B-1BA9-5F67-9E96-033B4B8C4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E3C1B-85E8-821B-3E40-90FDC4CF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 err="1">
                <a:solidFill>
                  <a:srgbClr val="FFFFFF"/>
                </a:solidFill>
              </a:rPr>
              <a:t>Prediktivni</a:t>
            </a:r>
            <a:r>
              <a:rPr lang="hr-HR" sz="4000" noProof="0" dirty="0">
                <a:solidFill>
                  <a:srgbClr val="FFFFFF"/>
                </a:solidFill>
              </a:rPr>
              <a:t>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8B9F1-9FB4-CABA-6B86-C27F7C63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1D814-DC8D-69C9-9173-DADF4799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12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6B6C4E4-7B84-C540-E40E-6DFB5D294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6ED4F2-EB4F-F1C5-7A73-B15BDC2308C7}"/>
              </a:ext>
            </a:extLst>
          </p:cNvPr>
          <p:cNvSpPr txBox="1"/>
          <p:nvPr/>
        </p:nvSpPr>
        <p:spPr>
          <a:xfrm>
            <a:off x="1360024" y="2164466"/>
            <a:ext cx="951524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noProof="0" dirty="0"/>
              <a:t>Proučeni članci preporučuju korištenje neuronskih mreža za ostvarivanje predikcija</a:t>
            </a:r>
            <a:br>
              <a:rPr lang="hr-HR" sz="2000" noProof="0" dirty="0"/>
            </a:br>
            <a:endParaRPr lang="hr-HR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noProof="0" dirty="0"/>
              <a:t>Neuronska mreža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Računalni model inspiriran ljudskim mozgom koji uči prepoznavati obrasce i donositi odluke na temelju podataka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noProof="0" dirty="0"/>
              <a:t>Sastoji se od međusobno povezanih slojeva neurona</a:t>
            </a:r>
            <a:endParaRPr lang="en-US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Proces učenja</a:t>
            </a:r>
            <a:r>
              <a:rPr lang="hr-HR" noProof="0" dirty="0"/>
              <a:t> - prilagođava svoje težine kroz epohe kako bi što bolje predviđala ishode na temelju ulaznih podataka</a:t>
            </a:r>
            <a:br>
              <a:rPr lang="hr-HR" noProof="0" dirty="0"/>
            </a:br>
            <a:endParaRPr lang="hr-HR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noProof="0" dirty="0"/>
              <a:t>Točnost modela se mjeri metrikama poput MAE, MSE i RMSE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noProof="0" dirty="0" err="1"/>
              <a:t>Mean</a:t>
            </a:r>
            <a:r>
              <a:rPr lang="hr-HR" noProof="0" dirty="0"/>
              <a:t> </a:t>
            </a:r>
            <a:r>
              <a:rPr lang="hr-HR" noProof="0" dirty="0" err="1"/>
              <a:t>absolute</a:t>
            </a:r>
            <a:r>
              <a:rPr lang="hr-HR" noProof="0" dirty="0"/>
              <a:t> </a:t>
            </a:r>
            <a:r>
              <a:rPr lang="hr-HR" noProof="0" dirty="0" err="1"/>
              <a:t>error</a:t>
            </a:r>
            <a:r>
              <a:rPr lang="hr-HR" dirty="0"/>
              <a:t> -  prosjek apsolutnih razlika između predviđenih i stvarnih vrijednosti </a:t>
            </a:r>
            <a:endParaRPr lang="hr-HR" noProof="0" dirty="0"/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83E2718A-7DE8-C647-0EF5-65C284945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94538"/>
            <a:ext cx="3365668" cy="16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5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41E91-ED0B-72B8-2C43-6874E0C78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9AA5DF-30C1-8917-E685-812F44B1B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CECA30-2EBE-736E-26B5-E966E3A8A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B399C-18B6-2AE4-B3BA-4A326F35E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36CC8E-D7D6-9F97-1291-C6E6A6CB6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26A64A-E8A9-767F-E1EB-22C24A543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178A3-970E-4F5B-D5E2-CDC77D87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 err="1">
                <a:solidFill>
                  <a:srgbClr val="FFFFFF"/>
                </a:solidFill>
              </a:rPr>
              <a:t>Prediktivni</a:t>
            </a:r>
            <a:r>
              <a:rPr lang="hr-HR" sz="4000" noProof="0" dirty="0">
                <a:solidFill>
                  <a:srgbClr val="FFFFFF"/>
                </a:solidFill>
              </a:rPr>
              <a:t>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9E303-E8D9-7803-2608-77231795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B0B2-F957-D266-1F4D-2F1D1B67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13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EA8A31-C0DE-FA8B-48C9-FC13E6093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C14EAD-2232-6021-CDAC-0F167F214838}"/>
              </a:ext>
            </a:extLst>
          </p:cNvPr>
          <p:cNvSpPr txBox="1"/>
          <p:nvPr/>
        </p:nvSpPr>
        <p:spPr>
          <a:xfrm>
            <a:off x="1360024" y="2164466"/>
            <a:ext cx="95152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noProof="0" dirty="0"/>
              <a:t>Bitni parametri neuronskih mreža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noProof="0" dirty="0"/>
              <a:t>Arhitektura mreže – raspored i broj slojeva i neurona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Aktivacijska funkcija - </a:t>
            </a:r>
            <a:r>
              <a:rPr lang="hr-HR" dirty="0" err="1"/>
              <a:t>ReLU</a:t>
            </a:r>
            <a:r>
              <a:rPr lang="hr-HR" dirty="0"/>
              <a:t>, </a:t>
            </a:r>
            <a:r>
              <a:rPr lang="hr-HR" dirty="0" err="1"/>
              <a:t>sigmoid</a:t>
            </a:r>
            <a:r>
              <a:rPr lang="hr-HR" dirty="0"/>
              <a:t>, </a:t>
            </a:r>
            <a:r>
              <a:rPr lang="hr-HR" dirty="0" err="1"/>
              <a:t>tanh</a:t>
            </a:r>
            <a:endParaRPr lang="hr-H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noProof="0" dirty="0"/>
              <a:t>Ulazne značajke – normalizacija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noProof="0" dirty="0" err="1"/>
              <a:t>Podijela</a:t>
            </a:r>
            <a:r>
              <a:rPr lang="hr-HR" noProof="0" dirty="0"/>
              <a:t> na skupove za treniranje i testiranje - </a:t>
            </a:r>
            <a:r>
              <a:rPr lang="hr-HR" noProof="0" dirty="0" err="1"/>
              <a:t>prenaučenost</a:t>
            </a:r>
            <a:endParaRPr lang="hr-HR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4350E-0B9B-FC1C-B75F-76579FE76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56" y="3835619"/>
            <a:ext cx="9096744" cy="210243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B629443-51A8-5DC2-D798-7835B343B7F1}"/>
              </a:ext>
            </a:extLst>
          </p:cNvPr>
          <p:cNvGrpSpPr/>
          <p:nvPr/>
        </p:nvGrpSpPr>
        <p:grpSpPr>
          <a:xfrm>
            <a:off x="7865806" y="2535127"/>
            <a:ext cx="4174581" cy="3366828"/>
            <a:chOff x="7865806" y="2535127"/>
            <a:chExt cx="4174581" cy="33668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3187F-85EE-08C3-2F1B-68AB6A9E3376}"/>
                </a:ext>
              </a:extLst>
            </p:cNvPr>
            <p:cNvSpPr txBox="1"/>
            <p:nvPr/>
          </p:nvSpPr>
          <p:spPr>
            <a:xfrm>
              <a:off x="9297187" y="2535127"/>
              <a:ext cx="2743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400" dirty="0" err="1"/>
                <a:t>Early</a:t>
              </a:r>
              <a:r>
                <a:rPr lang="hr-HR" sz="1400" dirty="0"/>
                <a:t> </a:t>
              </a:r>
              <a:r>
                <a:rPr lang="hr-HR" sz="1400" dirty="0" err="1"/>
                <a:t>stopping</a:t>
              </a:r>
              <a:r>
                <a:rPr lang="hr-HR" sz="1400" dirty="0"/>
                <a:t> – učenje se prekida ako se pogreška ne poboljša nakon zadanog broja uzastopnih epoha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4206D1B-4033-6CB7-B1E2-5F2240C4F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0022" y="3407644"/>
              <a:ext cx="202178" cy="4079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FC27398-8928-DD88-E78D-BF945F6B7015}"/>
                </a:ext>
              </a:extLst>
            </p:cNvPr>
            <p:cNvSpPr/>
            <p:nvPr/>
          </p:nvSpPr>
          <p:spPr>
            <a:xfrm>
              <a:off x="7865806" y="3826816"/>
              <a:ext cx="2116393" cy="2075139"/>
            </a:xfrm>
            <a:prstGeom prst="roundRect">
              <a:avLst/>
            </a:prstGeom>
            <a:noFill/>
            <a:ln w="158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24369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B64552-4D91-ADFC-D536-15A059D9C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58513C5-46ED-612D-B5AF-6E5C736A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4455B-BB5F-B89F-E07E-B865B02C6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D24225-7C8A-826F-DDB2-A720D25A9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50A617-9EC3-2984-CDBB-C8DF95078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FA1D33-E165-59BF-6B03-E3957D20B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77BDE-5BD7-4EB5-112B-B8646BA1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 err="1">
                <a:solidFill>
                  <a:srgbClr val="FFFFFF"/>
                </a:solidFill>
              </a:rPr>
              <a:t>Prediktivni</a:t>
            </a:r>
            <a:r>
              <a:rPr lang="hr-HR" sz="4000" noProof="0" dirty="0">
                <a:solidFill>
                  <a:srgbClr val="FFFFFF"/>
                </a:solidFill>
              </a:rPr>
              <a:t>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CEBA-F533-0AB6-8468-A182483FF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89CDE-7238-ABBD-740D-D655F182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14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DAD68A-B82D-8DD6-59EE-1F77A8AAC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5DC4A1-3A13-9982-71C0-95B7C77D6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1622745"/>
            <a:ext cx="9013452" cy="4773822"/>
          </a:xfrm>
          <a:prstGeom prst="rect">
            <a:avLst/>
          </a:prstGeom>
        </p:spPr>
      </p:pic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85516BF8-B106-B9C5-722B-C086AF9DE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676256"/>
            <a:ext cx="8942440" cy="47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9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9B2E7-7099-21C5-511B-E07F416C6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C0D349-7C2E-67EC-7783-031EF16AB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71F78B-A1F5-B585-E1E2-761A8C3FE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C9ECE4-7850-01B5-0B34-2064974E4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3FEFCD-9399-EA70-236D-21B6983D9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DBD854-D914-1324-9491-F41090432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6947D-BAA6-D598-FB2B-3D37BD13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Rekapitulacija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434C7-D538-4FE1-5F3A-FCCB378F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E8EF3-DA19-E0E5-AD41-90AC2D53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15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3F9E65F-C12F-13B0-8777-1BBE75C25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pic>
        <p:nvPicPr>
          <p:cNvPr id="4" name="Content Placeholder 3" descr="A diagram of a cloud computing process&#10;&#10;AI-generated content may be incorrect.">
            <a:extLst>
              <a:ext uri="{FF2B5EF4-FFF2-40B4-BE49-F238E27FC236}">
                <a16:creationId xmlns:a16="http://schemas.microsoft.com/office/drawing/2014/main" id="{41C7CB3E-5496-637A-369A-E6F2B9796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7" y="2067223"/>
            <a:ext cx="11732646" cy="3770651"/>
          </a:xfrm>
        </p:spPr>
      </p:pic>
    </p:spTree>
    <p:extLst>
      <p:ext uri="{BB962C8B-B14F-4D97-AF65-F5344CB8AC3E}">
        <p14:creationId xmlns:p14="http://schemas.microsoft.com/office/powerpoint/2010/main" val="309420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27D5C-941A-7790-989F-BAC97AB26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2C2403-FB6B-1D58-968D-E7E520BA0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ED3112-9EFB-D4C3-2AF3-0809E03E0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090D33-945E-A87F-0519-6E9892E8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6EAD18-3A03-F9FC-FAEA-E929E92D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12FBCB-4DDF-AEDF-83FF-72515410E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A57E0-4712-77C3-5508-B63FAD4B8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Rezultati i zaključak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FA479-E182-5EDE-F8E0-D863CBF2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7FD81-C42D-BE3D-0BC7-F1D7FA52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16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6C4746-0C0F-617A-064B-BDA0B50C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0D7A85-DFF5-6C18-8B9E-7FC0AA5E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000" dirty="0"/>
              <a:t>Odabrana mreža – 320x200x100x40x5, </a:t>
            </a:r>
            <a:r>
              <a:rPr lang="hr-HR" sz="2000" dirty="0" err="1"/>
              <a:t>ReLu</a:t>
            </a:r>
            <a:r>
              <a:rPr lang="hr-HR" sz="2000" dirty="0"/>
              <a:t> aktivacijska funkcija te </a:t>
            </a:r>
            <a:r>
              <a:rPr lang="hr-HR" sz="2000" dirty="0" err="1"/>
              <a:t>early</a:t>
            </a:r>
            <a:r>
              <a:rPr lang="hr-HR" sz="2000" dirty="0"/>
              <a:t> </a:t>
            </a:r>
            <a:r>
              <a:rPr lang="hr-HR" sz="2000" dirty="0" err="1"/>
              <a:t>stopping</a:t>
            </a:r>
            <a:r>
              <a:rPr lang="hr-HR" sz="2000" dirty="0"/>
              <a:t> mehanizam</a:t>
            </a:r>
          </a:p>
          <a:p>
            <a:r>
              <a:rPr lang="hr-HR" sz="2000" dirty="0"/>
              <a:t>Učenje nad skupom podataka od N = 36687 promatranja (petodnevno razdoblje)**</a:t>
            </a:r>
          </a:p>
          <a:p>
            <a:r>
              <a:rPr lang="hr-HR" sz="2000" dirty="0"/>
              <a:t>75% skup za treniranje (od toga 10% skup za validaciju) i 25% skup za testiranje</a:t>
            </a:r>
          </a:p>
        </p:txBody>
      </p:sp>
      <p:pic>
        <p:nvPicPr>
          <p:cNvPr id="15" name="Picture 14" descr="A graph with a line&#10;&#10;AI-generated content may be incorrect.">
            <a:extLst>
              <a:ext uri="{FF2B5EF4-FFF2-40B4-BE49-F238E27FC236}">
                <a16:creationId xmlns:a16="http://schemas.microsoft.com/office/drawing/2014/main" id="{53AB2CBF-8DCF-1C30-EA9F-C83AA6E5E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63" y="2992745"/>
            <a:ext cx="8409012" cy="33636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8AA87C-A675-F592-1F39-54968D11ED85}"/>
              </a:ext>
            </a:extLst>
          </p:cNvPr>
          <p:cNvSpPr txBox="1"/>
          <p:nvPr/>
        </p:nvSpPr>
        <p:spPr>
          <a:xfrm>
            <a:off x="9535351" y="3429000"/>
            <a:ext cx="2369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800" dirty="0"/>
              <a:t>Za učenje je bilo potrebno 32 epohe</a:t>
            </a:r>
            <a:br>
              <a:rPr lang="hr-HR" sz="1800" dirty="0"/>
            </a:br>
            <a:endParaRPr lang="hr-HR" sz="1800" dirty="0"/>
          </a:p>
          <a:p>
            <a:r>
              <a:rPr lang="hr-HR" sz="1800" dirty="0"/>
              <a:t>Postignut MAE od 24.27 sekunde nad skupom za testiranje</a:t>
            </a:r>
          </a:p>
        </p:txBody>
      </p:sp>
    </p:spTree>
    <p:extLst>
      <p:ext uri="{BB962C8B-B14F-4D97-AF65-F5344CB8AC3E}">
        <p14:creationId xmlns:p14="http://schemas.microsoft.com/office/powerpoint/2010/main" val="83477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F3A98-BF23-C8B7-033F-A78246754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CB7827-EDA7-554D-3853-6DED99DA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A20D7-6873-0651-F9FB-150199FA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5D39AF-EC68-A999-DB92-28E3F8F59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08D746-D7EA-31B3-911F-0EA92B75F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63C53D-AF23-9047-80A6-9276DF1C6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C508C-0D21-DFEA-923F-AB986DF76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Rezultati i zaključak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2695E-8641-9D76-D105-F9A95D37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D146B-00E4-8B96-EDFF-B4789946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17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FD41DC-3CF6-5325-3908-8C1FAE22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EE4E8D-C6AA-85D1-8F05-7C8468A1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470542"/>
            <a:ext cx="10515600" cy="3061503"/>
          </a:xfrm>
        </p:spPr>
      </p:pic>
    </p:spTree>
    <p:extLst>
      <p:ext uri="{BB962C8B-B14F-4D97-AF65-F5344CB8AC3E}">
        <p14:creationId xmlns:p14="http://schemas.microsoft.com/office/powerpoint/2010/main" val="406724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EF4CE-34AC-FB24-E0B7-929EE4482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7B480E-7C60-6D98-AA2C-ED74835F9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3002D-D9E8-CADD-F0DF-6DE3E2407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75C30-0E0B-B5F8-4257-E640B7EA5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682542-B45C-B7C9-876B-C00288358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14CCEA-8326-07ED-CF01-C59075AD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7562B-A353-66C1-17DE-8F4B7241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Rezultati i zaključak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6123A-A2E3-CBDB-3DE2-E7384AED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609E6-9F94-2563-ACDC-D52532C2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18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532EAA3-03C5-E59B-772A-544B77566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pic>
        <p:nvPicPr>
          <p:cNvPr id="11" name="Content Placeholder 10" descr="A graph with purple lines&#10;&#10;AI-generated content may be incorrect.">
            <a:extLst>
              <a:ext uri="{FF2B5EF4-FFF2-40B4-BE49-F238E27FC236}">
                <a16:creationId xmlns:a16="http://schemas.microsoft.com/office/drawing/2014/main" id="{2E8DEA9C-116C-91FD-CA31-7A2EB3939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790" y="1622745"/>
            <a:ext cx="8702676" cy="4351338"/>
          </a:xfr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70B9209-89CF-3E45-4F9B-C59E5C7C5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564935"/>
              </p:ext>
            </p:extLst>
          </p:nvPr>
        </p:nvGraphicFramePr>
        <p:xfrm>
          <a:off x="7950200" y="2148091"/>
          <a:ext cx="4064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739232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7381357"/>
                    </a:ext>
                  </a:extLst>
                </a:gridCol>
              </a:tblGrid>
              <a:tr h="136779">
                <a:tc>
                  <a:txBody>
                    <a:bodyPr/>
                    <a:lstStyle/>
                    <a:p>
                      <a:r>
                        <a:rPr lang="hr-HR" dirty="0"/>
                        <a:t>Raspon (sekunde)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/>
                        <a:t>% testnih primjera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145111"/>
                  </a:ext>
                </a:extLst>
              </a:tr>
              <a:tr h="263231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±10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30.61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084891"/>
                  </a:ext>
                </a:extLst>
              </a:tr>
              <a:tr h="263231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±30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70.91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076466"/>
                  </a:ext>
                </a:extLst>
              </a:tr>
              <a:tr h="263231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±60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92.85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776779"/>
                  </a:ext>
                </a:extLst>
              </a:tr>
              <a:tr h="263231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±120 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99.26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49499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A2682F4-D568-4656-67A0-F4FC6B249897}"/>
              </a:ext>
            </a:extLst>
          </p:cNvPr>
          <p:cNvSpPr txBox="1"/>
          <p:nvPr/>
        </p:nvSpPr>
        <p:spPr>
          <a:xfrm>
            <a:off x="7950200" y="4237703"/>
            <a:ext cx="4143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Proučeno istraživanje - 63,7% predviđanja unutar okvira od ±1 minute</a:t>
            </a:r>
          </a:p>
        </p:txBody>
      </p:sp>
    </p:spTree>
    <p:extLst>
      <p:ext uri="{BB962C8B-B14F-4D97-AF65-F5344CB8AC3E}">
        <p14:creationId xmlns:p14="http://schemas.microsoft.com/office/powerpoint/2010/main" val="136016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33EE3F-3FF0-FDB7-0D4A-E15B3647A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81F505-CD91-2CFB-529C-069DDB845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66B4FB-9825-B7FF-1608-5D4B4F59E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DEFEE3-132B-9728-2CC7-3A3C36223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B2C46-37BD-E394-AAD1-994436B6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15531C-385C-8F58-048F-5E04D83B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31360-375A-1284-488C-701D31326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Rezultati i zaključak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F5BC8-3A20-BD21-53ED-24EFFB60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3C85A-38F1-F4FE-1D2E-6BD824F8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19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F59CF81-2555-8119-2BBF-5DD8AE9D3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pic>
        <p:nvPicPr>
          <p:cNvPr id="9" name="Content Placeholder 8" descr="A green dotted graph with red line&#10;&#10;AI-generated content may be incorrect.">
            <a:extLst>
              <a:ext uri="{FF2B5EF4-FFF2-40B4-BE49-F238E27FC236}">
                <a16:creationId xmlns:a16="http://schemas.microsoft.com/office/drawing/2014/main" id="{4A7752BF-A494-03A6-5AF5-212684480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6" y="421903"/>
            <a:ext cx="5934448" cy="5934448"/>
          </a:xfrm>
        </p:spPr>
      </p:pic>
    </p:spTree>
    <p:extLst>
      <p:ext uri="{BB962C8B-B14F-4D97-AF65-F5344CB8AC3E}">
        <p14:creationId xmlns:p14="http://schemas.microsoft.com/office/powerpoint/2010/main" val="303860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E994B-FBFB-918C-6A4C-2B060B4F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Svrha rada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1977-3EB0-4C28-8FF9-E75150EE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970"/>
            <a:ext cx="9724031" cy="3683358"/>
          </a:xfrm>
        </p:spPr>
        <p:txBody>
          <a:bodyPr anchor="t">
            <a:noAutofit/>
          </a:bodyPr>
          <a:lstStyle/>
          <a:p>
            <a:r>
              <a:rPr lang="hr-HR" sz="2000" noProof="0" dirty="0"/>
              <a:t>Mogućnost analize prometa u stvarnom vremenu i primjena umjetne inteligencije za razvoj </a:t>
            </a:r>
            <a:r>
              <a:rPr lang="hr-HR" sz="2000" noProof="0" dirty="0" err="1"/>
              <a:t>prediktivnog</a:t>
            </a:r>
            <a:r>
              <a:rPr lang="hr-HR" sz="2000" noProof="0" dirty="0"/>
              <a:t> modela</a:t>
            </a:r>
          </a:p>
          <a:p>
            <a:r>
              <a:rPr lang="hr-HR" sz="2000" noProof="0" dirty="0"/>
              <a:t>Omogućiti učinkovitije planiranje i općenito bolju uslugu za krajnje korisnike</a:t>
            </a:r>
          </a:p>
          <a:p>
            <a:r>
              <a:rPr lang="hr-HR" sz="2000" noProof="0" dirty="0"/>
              <a:t>Kako prikupiti i obraditi podatke?</a:t>
            </a:r>
          </a:p>
          <a:p>
            <a:r>
              <a:rPr lang="hr-HR" sz="2000" noProof="0" dirty="0"/>
              <a:t>Koje parametre uzeti u obzir?</a:t>
            </a:r>
          </a:p>
          <a:p>
            <a:r>
              <a:rPr lang="hr-HR" sz="2000" noProof="0" dirty="0"/>
              <a:t>Kako ostvariti predviđanje vremena dolaska?</a:t>
            </a:r>
          </a:p>
          <a:p>
            <a:r>
              <a:rPr lang="hr-HR" sz="2000" noProof="0" dirty="0"/>
              <a:t>Cilj - razviti </a:t>
            </a:r>
            <a:r>
              <a:rPr lang="hr-HR" sz="2000" noProof="0" dirty="0" err="1"/>
              <a:t>prediktivni</a:t>
            </a:r>
            <a:r>
              <a:rPr lang="hr-HR" sz="2000" noProof="0" dirty="0"/>
              <a:t> model koji procjenjuje trajanje tramvajskih vožnji na temelju stvarnih vremenskih i prometnih podataka.</a:t>
            </a:r>
          </a:p>
          <a:p>
            <a:endParaRPr lang="hr-HR" sz="2000" noProof="0" dirty="0"/>
          </a:p>
          <a:p>
            <a:endParaRPr lang="hr-HR" sz="2000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A6C25-EF96-52A7-73D4-B2BD59A4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88357-54D9-2CE4-FA01-2BCD0060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2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2C1667-DCBE-AD62-0E07-9664E5D18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0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2A7B30-5CB1-08DF-FFB8-A04379C3D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F074F4-4C0C-156A-54CD-1AC3D889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81410-7714-BB73-7337-E2D068344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868A84-44A6-CF11-277C-3D639F5CA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2813B4-F2A4-02E1-5F94-BA93E2A3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8EC33-9E4B-A4A4-554C-C60946C67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5A298-7991-01A2-8CC9-C9E676729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Rezultati i zaključak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E5042-4D8A-6D13-4610-C37132235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C9C0A-7688-451C-33F3-F07AB45D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20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0E49DA-D154-3676-7641-0462BBD5C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43054-36AE-A0DE-E565-B44BDE06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000" dirty="0"/>
              <a:t>Istraživanje </a:t>
            </a:r>
            <a:r>
              <a:rPr lang="hr-HR" sz="2000" dirty="0" err="1"/>
              <a:t>Rashvand</a:t>
            </a:r>
            <a:r>
              <a:rPr lang="hr-HR" sz="2000" dirty="0"/>
              <a:t> i sur. [2] - vremenski uvjeti nemaju značajan utjecaj na pogrešku predviđanja dolazaka</a:t>
            </a:r>
          </a:p>
        </p:txBody>
      </p:sp>
      <p:pic>
        <p:nvPicPr>
          <p:cNvPr id="11" name="Picture 10" descr="A graph with blue squares&#10;&#10;AI-generated content may be incorrect.">
            <a:extLst>
              <a:ext uri="{FF2B5EF4-FFF2-40B4-BE49-F238E27FC236}">
                <a16:creationId xmlns:a16="http://schemas.microsoft.com/office/drawing/2014/main" id="{2189CD6A-B933-BF9D-795F-0D7B94570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33" y="2342377"/>
            <a:ext cx="6390977" cy="38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3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E3AAF2-3746-3202-EEED-977D50857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DF238E-A315-A149-2560-C3C0F16D4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D2C22-7D87-4EAE-659A-3BEA65623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6D3F94-152C-CC38-6B10-59FE0E8EB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B75BA-CE48-2D1D-A2BE-6D0C7F25F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803C89-85C9-9435-A7FA-600AF35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04603-84B1-9EEE-4BFD-21CC83B2F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Rezultati i zaključak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B9C7E-6655-BA5F-3EF9-D94ED601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6DECC-D06C-E422-049D-5322A074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21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8C4D173-8FE1-1F72-B55C-DEFC56A6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31145F4B-2A33-562E-A8E7-56393067E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14" y="-34415"/>
            <a:ext cx="8658536" cy="6926830"/>
          </a:xfrm>
        </p:spPr>
      </p:pic>
    </p:spTree>
    <p:extLst>
      <p:ext uri="{BB962C8B-B14F-4D97-AF65-F5344CB8AC3E}">
        <p14:creationId xmlns:p14="http://schemas.microsoft.com/office/powerpoint/2010/main" val="124167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5D820C-4C2C-8C3B-2F2A-4BA9CD301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AA2D69-AE4C-E566-B082-896ACC9FD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29B01-75CA-F171-28BD-E2D8FF87E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C48C38-CF38-E808-078C-B01F35C10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FF18EF-1720-DFEA-683E-E63FD5D9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92F5E0-46A7-FF10-2AA9-341EDF8CA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09AB0-8DB7-E138-4222-7D106907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Rezultati i zaključak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868D3-364A-6E86-57E8-10BF8E83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60473-A0EC-D015-1ED0-1EB4B47F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22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0BA29C-2568-A4BE-1A16-5D552A4E8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4E53A-8433-025C-878C-3D828EE38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800" dirty="0"/>
              <a:t>Uporaba neuronske mreže za predikcije izvediv i učinkovit pristup</a:t>
            </a:r>
          </a:p>
          <a:p>
            <a:r>
              <a:rPr lang="hr-HR" sz="1800" dirty="0"/>
              <a:t>Potreban veći broj promatranja i duži vremenski period</a:t>
            </a:r>
          </a:p>
          <a:p>
            <a:r>
              <a:rPr lang="hr-HR" sz="1800" dirty="0"/>
              <a:t>Postoji stvarna primjena (već se i </a:t>
            </a:r>
            <a:r>
              <a:rPr lang="hr-HR" sz="1800" dirty="0" err="1"/>
              <a:t>upotrebljuje</a:t>
            </a:r>
            <a:r>
              <a:rPr lang="hr-HR" sz="1800" dirty="0"/>
              <a:t>)</a:t>
            </a:r>
          </a:p>
          <a:p>
            <a:pPr lvl="1"/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196142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E994B-FBFB-918C-6A4C-2B060B4F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 sz="48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Pitanja?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A6C25-EF96-52A7-73D4-B2BD59A4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endParaRPr lang="hr-HR" sz="1100" kern="1200" noProof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88357-54D9-2CE4-FA01-2BCD0060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D610B41-AEBE-4BE2-9B85-6A88583377FB}" type="slidenum">
              <a:rPr lang="hr-HR" sz="1100" noProof="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hr-HR" sz="1100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5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2F069-60BB-F0D0-EEF3-75DD703D5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932A-C531-6F54-5C1F-707655E8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3654"/>
            <a:ext cx="4872753" cy="6907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hr-HR" sz="4800" kern="1200" noProof="0" dirty="0"/>
              <a:t>Izvori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12565FD7-F4DE-7C2F-81EE-59E7857C2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614793" cy="3811588"/>
          </a:xfrm>
        </p:spPr>
        <p:txBody>
          <a:bodyPr>
            <a:normAutofit/>
          </a:bodyPr>
          <a:lstStyle/>
          <a:p>
            <a:r>
              <a:rPr lang="en-US" dirty="0"/>
              <a:t>[1] Grad Zagreb, </a:t>
            </a:r>
            <a:r>
              <a:rPr lang="en-US" dirty="0" err="1"/>
              <a:t>Gradski</a:t>
            </a:r>
            <a:r>
              <a:rPr lang="en-US" dirty="0"/>
              <a:t> </a:t>
            </a:r>
            <a:r>
              <a:rPr lang="en-US" dirty="0" err="1"/>
              <a:t>ured</a:t>
            </a:r>
            <a:r>
              <a:rPr lang="en-US" dirty="0"/>
              <a:t> za </a:t>
            </a:r>
            <a:r>
              <a:rPr lang="en-US" dirty="0" err="1"/>
              <a:t>gospodarstvo</a:t>
            </a:r>
            <a:r>
              <a:rPr lang="en-US" dirty="0"/>
              <a:t>, </a:t>
            </a:r>
            <a:r>
              <a:rPr lang="en-US" dirty="0" err="1"/>
              <a:t>ekološku</a:t>
            </a:r>
            <a:r>
              <a:rPr lang="en-US" dirty="0"/>
              <a:t> </a:t>
            </a:r>
            <a:r>
              <a:rPr lang="en-US" dirty="0" err="1"/>
              <a:t>održivost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strategijsko</a:t>
            </a:r>
            <a:r>
              <a:rPr lang="hr-HR" dirty="0"/>
              <a:t> </a:t>
            </a:r>
            <a:r>
              <a:rPr lang="en-US" dirty="0" err="1"/>
              <a:t>planiranje</a:t>
            </a:r>
            <a:r>
              <a:rPr lang="en-US" dirty="0"/>
              <a:t>, “</a:t>
            </a:r>
            <a:r>
              <a:rPr lang="en-US" dirty="0" err="1"/>
              <a:t>Priopćenje</a:t>
            </a:r>
            <a:r>
              <a:rPr lang="en-US" dirty="0"/>
              <a:t> o </a:t>
            </a:r>
            <a:r>
              <a:rPr lang="en-US" dirty="0" err="1"/>
              <a:t>prometu</a:t>
            </a:r>
            <a:r>
              <a:rPr lang="en-US" dirty="0"/>
              <a:t> za </a:t>
            </a:r>
            <a:r>
              <a:rPr lang="en-US" dirty="0" err="1"/>
              <a:t>razdoblje</a:t>
            </a:r>
            <a:r>
              <a:rPr lang="en-US" dirty="0"/>
              <a:t> vii.-xii. 2024.” 2024. [</a:t>
            </a:r>
            <a:r>
              <a:rPr lang="en-US" dirty="0" err="1"/>
              <a:t>Mrežno</a:t>
            </a:r>
            <a:r>
              <a:rPr lang="en-US" dirty="0"/>
              <a:t>].</a:t>
            </a:r>
            <a:r>
              <a:rPr lang="hr-HR" dirty="0"/>
              <a:t> </a:t>
            </a:r>
            <a:r>
              <a:rPr lang="en-US" dirty="0" err="1"/>
              <a:t>Adresa</a:t>
            </a:r>
            <a:r>
              <a:rPr lang="en-US" dirty="0"/>
              <a:t>: https://www.zagreb.hr/userdocsimages/arhiva/statistika/2024/prijevoz%202024/Prijevoz%20I%20-%20XII.%202024_web.pdf</a:t>
            </a:r>
          </a:p>
          <a:p>
            <a:r>
              <a:rPr lang="en-US" dirty="0"/>
              <a:t>[2] N. </a:t>
            </a:r>
            <a:r>
              <a:rPr lang="en-US" dirty="0" err="1"/>
              <a:t>Rashvand</a:t>
            </a:r>
            <a:r>
              <a:rPr lang="en-US" dirty="0"/>
              <a:t>, S. S. Hosseini, M. </a:t>
            </a:r>
            <a:r>
              <a:rPr lang="en-US" dirty="0" err="1"/>
              <a:t>Azarbayjani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H. </a:t>
            </a:r>
            <a:r>
              <a:rPr lang="en-US" dirty="0" err="1"/>
              <a:t>Tabkhi</a:t>
            </a:r>
            <a:r>
              <a:rPr lang="en-US" dirty="0"/>
              <a:t>, “Real-time bus arrival</a:t>
            </a:r>
            <a:r>
              <a:rPr lang="hr-HR" dirty="0"/>
              <a:t> </a:t>
            </a:r>
            <a:r>
              <a:rPr lang="en-US" dirty="0"/>
              <a:t>prediction: A deep learning approach for enhanced urban mobility”, 2024.</a:t>
            </a:r>
            <a:r>
              <a:rPr lang="hr-HR" dirty="0"/>
              <a:t> </a:t>
            </a:r>
            <a:r>
              <a:rPr lang="en-US" dirty="0"/>
              <a:t>[</a:t>
            </a:r>
            <a:r>
              <a:rPr lang="en-US" dirty="0" err="1"/>
              <a:t>Mrežno</a:t>
            </a:r>
            <a:r>
              <a:rPr lang="en-US" dirty="0"/>
              <a:t>]. </a:t>
            </a:r>
            <a:r>
              <a:rPr lang="en-US" dirty="0" err="1"/>
              <a:t>Adresa</a:t>
            </a:r>
            <a:r>
              <a:rPr lang="en-US" dirty="0"/>
              <a:t>: https://arxiv.org/abs/2303.15495</a:t>
            </a:r>
          </a:p>
          <a:p>
            <a:r>
              <a:rPr lang="en-US" dirty="0"/>
              <a:t>[3] F. Sun, Y. Pan, J. White, </a:t>
            </a:r>
            <a:r>
              <a:rPr lang="en-US" dirty="0" err="1"/>
              <a:t>i</a:t>
            </a:r>
            <a:r>
              <a:rPr lang="en-US" dirty="0"/>
              <a:t> A. Dubey, “Real-time and predictive analytics for</a:t>
            </a:r>
            <a:r>
              <a:rPr lang="hr-HR" dirty="0"/>
              <a:t> </a:t>
            </a:r>
            <a:r>
              <a:rPr lang="en-US" dirty="0"/>
              <a:t>smart public transportation decision support system”, 2016.</a:t>
            </a:r>
            <a:r>
              <a:rPr lang="hr-HR" dirty="0"/>
              <a:t> </a:t>
            </a:r>
            <a:r>
              <a:rPr lang="en-US" dirty="0"/>
              <a:t>[</a:t>
            </a:r>
            <a:r>
              <a:rPr lang="en-US" dirty="0" err="1"/>
              <a:t>Mrežno</a:t>
            </a:r>
            <a:r>
              <a:rPr lang="en-US" dirty="0"/>
              <a:t>]. </a:t>
            </a:r>
            <a:r>
              <a:rPr lang="en-US" dirty="0" err="1"/>
              <a:t>Adresa</a:t>
            </a:r>
            <a:r>
              <a:rPr lang="en-US" dirty="0"/>
              <a:t>:</a:t>
            </a:r>
            <a:r>
              <a:rPr lang="hr-HR" dirty="0"/>
              <a:t> </a:t>
            </a:r>
            <a:r>
              <a:rPr lang="en-US" dirty="0"/>
              <a:t>https://ieeexplore.ieee.org/document/7501714</a:t>
            </a:r>
          </a:p>
          <a:p>
            <a:r>
              <a:rPr lang="en-US" dirty="0"/>
              <a:t>[4] C. Fors Johansson, “Arrival time predictions for buses using recurrent neural</a:t>
            </a:r>
            <a:r>
              <a:rPr lang="hr-HR" dirty="0"/>
              <a:t> </a:t>
            </a:r>
            <a:r>
              <a:rPr lang="en-US" dirty="0"/>
              <a:t>networks”, 2019. [</a:t>
            </a:r>
            <a:r>
              <a:rPr lang="en-US" dirty="0" err="1"/>
              <a:t>Mrežno</a:t>
            </a:r>
            <a:r>
              <a:rPr lang="en-US" dirty="0"/>
              <a:t>]. </a:t>
            </a:r>
            <a:r>
              <a:rPr lang="en-US" dirty="0" err="1"/>
              <a:t>Adresa</a:t>
            </a:r>
            <a:r>
              <a:rPr lang="en-US" dirty="0"/>
              <a:t>: https://liu.diva-portal.org/smash/get/diva2:1424184/FULLTEXT01.pdf</a:t>
            </a:r>
          </a:p>
          <a:p>
            <a:r>
              <a:rPr lang="en-US" dirty="0"/>
              <a:t>[5] Gtfs.org, “General transit feed specification”, 2025. [</a:t>
            </a:r>
            <a:r>
              <a:rPr lang="en-US" dirty="0" err="1"/>
              <a:t>Mrežno</a:t>
            </a:r>
            <a:r>
              <a:rPr lang="en-US" dirty="0"/>
              <a:t>]. </a:t>
            </a:r>
            <a:r>
              <a:rPr lang="en-US" dirty="0" err="1"/>
              <a:t>Adresa</a:t>
            </a:r>
            <a:r>
              <a:rPr lang="en-US" dirty="0"/>
              <a:t>: https://gtfs.org/getting-started/what-is-GTFS/</a:t>
            </a:r>
          </a:p>
          <a:p>
            <a:r>
              <a:rPr lang="en-US" dirty="0"/>
              <a:t>[6] B. D. Bašić, M. Čupić, </a:t>
            </a:r>
            <a:r>
              <a:rPr lang="en-US" dirty="0" err="1"/>
              <a:t>i</a:t>
            </a:r>
            <a:r>
              <a:rPr lang="en-US" dirty="0"/>
              <a:t> J. </a:t>
            </a:r>
            <a:r>
              <a:rPr lang="en-US" dirty="0" err="1"/>
              <a:t>Šnajder</a:t>
            </a:r>
            <a:r>
              <a:rPr lang="en-US" dirty="0"/>
              <a:t>, </a:t>
            </a:r>
            <a:r>
              <a:rPr lang="en-US" dirty="0" err="1"/>
              <a:t>Umjetne</a:t>
            </a:r>
            <a:r>
              <a:rPr lang="en-US" dirty="0"/>
              <a:t> </a:t>
            </a:r>
            <a:r>
              <a:rPr lang="en-US" dirty="0" err="1"/>
              <a:t>neuronske</a:t>
            </a:r>
            <a:r>
              <a:rPr lang="en-US" dirty="0"/>
              <a:t> </a:t>
            </a:r>
            <a:r>
              <a:rPr lang="en-US" dirty="0" err="1"/>
              <a:t>mreže</a:t>
            </a:r>
            <a:r>
              <a:rPr lang="en-US" dirty="0"/>
              <a:t>. Zagreb: </a:t>
            </a:r>
            <a:r>
              <a:rPr lang="en-US" dirty="0" err="1"/>
              <a:t>Sveučilište</a:t>
            </a:r>
            <a:r>
              <a:rPr lang="en-US" dirty="0"/>
              <a:t> u</a:t>
            </a:r>
            <a:r>
              <a:rPr lang="hr-HR" dirty="0"/>
              <a:t> </a:t>
            </a:r>
            <a:r>
              <a:rPr lang="en-US" dirty="0" err="1"/>
              <a:t>Zagrebu</a:t>
            </a:r>
            <a:r>
              <a:rPr lang="en-US" dirty="0"/>
              <a:t>, </a:t>
            </a:r>
            <a:r>
              <a:rPr lang="en-US" dirty="0" err="1"/>
              <a:t>Fakultet</a:t>
            </a:r>
            <a:r>
              <a:rPr lang="en-US" dirty="0"/>
              <a:t> </a:t>
            </a:r>
            <a:r>
              <a:rPr lang="en-US" dirty="0" err="1"/>
              <a:t>elektrotehnike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računarstva</a:t>
            </a:r>
            <a:r>
              <a:rPr lang="en-US" dirty="0"/>
              <a:t>, 2008.</a:t>
            </a:r>
          </a:p>
        </p:txBody>
      </p:sp>
      <p:sp>
        <p:nvSpPr>
          <p:cNvPr id="46" name="Footer Placeholder 5">
            <a:extLst>
              <a:ext uri="{FF2B5EF4-FFF2-40B4-BE49-F238E27FC236}">
                <a16:creationId xmlns:a16="http://schemas.microsoft.com/office/drawing/2014/main" id="{9BCD22DA-2089-F90F-D3E5-405C5A80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8746-FC22-90DE-AFB8-88358361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D610B41-AEBE-4BE2-9B85-6A88583377FB}" type="slidenum">
              <a:rPr lang="hr-HR" noProof="0" smtClean="0"/>
              <a:pPr defTabSz="914400">
                <a:spcAft>
                  <a:spcPts val="600"/>
                </a:spcAft>
              </a:pPr>
              <a:t>24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274978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E994B-FBFB-918C-6A4C-2B060B4F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 sz="4800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Hvala na pozornosti!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A6C25-EF96-52A7-73D4-B2BD59A4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endParaRPr lang="hr-HR" sz="1100" kern="1200" noProof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88357-54D9-2CE4-FA01-2BCD0060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D610B41-AEBE-4BE2-9B85-6A88583377FB}" type="slidenum">
              <a:rPr lang="hr-HR" sz="1100" noProof="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hr-HR" sz="1100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4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93E184-1BB7-B554-9824-0C197B586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FA3ABCD-9521-D359-AA14-0EB36E86B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6698A-1408-346E-698E-45EEAE3EA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0FF07F-D125-8669-78D2-A5EB5F0E6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523DF-5939-566F-E2BF-8AD9D5B64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721A9F-7489-3325-0D7D-F36938D9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F84BB-149A-A410-4CA2-C212FC0E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</a:rPr>
              <a:t>Kontekst i p</a:t>
            </a:r>
            <a:r>
              <a:rPr lang="hr-HR" sz="4000" noProof="0" dirty="0" err="1">
                <a:solidFill>
                  <a:srgbClr val="FFFFFF"/>
                </a:solidFill>
              </a:rPr>
              <a:t>ozadina</a:t>
            </a:r>
            <a:r>
              <a:rPr lang="hr-HR" sz="4000" noProof="0" dirty="0">
                <a:solidFill>
                  <a:srgbClr val="FFFFFF"/>
                </a:solidFill>
              </a:rPr>
              <a:t> teme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C5B31-2A72-5911-8993-1707243C3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2" y="2099255"/>
            <a:ext cx="9724031" cy="3683358"/>
          </a:xfrm>
        </p:spPr>
        <p:txBody>
          <a:bodyPr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noProof="0" dirty="0"/>
              <a:t>Rješenja poput Google </a:t>
            </a:r>
            <a:r>
              <a:rPr lang="hr-HR" sz="2000" noProof="0" dirty="0" err="1"/>
              <a:t>Mapsa</a:t>
            </a:r>
            <a:r>
              <a:rPr lang="hr-HR" sz="2000" noProof="0" dirty="0"/>
              <a:t> i </a:t>
            </a:r>
            <a:r>
              <a:rPr lang="hr-HR" sz="2000" noProof="0" dirty="0" err="1"/>
              <a:t>Moovita</a:t>
            </a:r>
            <a:r>
              <a:rPr lang="hr-HR" sz="2000" noProof="0" dirty="0"/>
              <a:t> već nude predikciju dolazaka</a:t>
            </a:r>
          </a:p>
          <a:p>
            <a:pPr marL="228600" indent="-2286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Grad Zagreb bilježi porast broja korisnika javnog prijevoza</a:t>
            </a:r>
            <a:br>
              <a:rPr lang="hr-HR" sz="2000" dirty="0"/>
            </a:br>
            <a:r>
              <a:rPr lang="hr-HR" sz="2000" dirty="0"/>
              <a:t>	- zašto ne napraviti ZET aplikaciju sa sličnim funkcionalnostima?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Aktualna i istraživana tema - </a:t>
            </a:r>
            <a:r>
              <a:rPr lang="pl-PL" sz="2000" dirty="0"/>
              <a:t>dostupno mnogo radova i članaka</a:t>
            </a:r>
            <a:endParaRPr lang="hr-HR" sz="2000" dirty="0"/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7D6F-4AF7-104F-6708-C14284C1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F264C-EF9D-E55F-A973-CDB91CD4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3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D7559EA-7C82-F712-250B-D44D49CE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46FDD92-5D3D-15A2-843D-E03A2E8AD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38" y="4030968"/>
            <a:ext cx="4310462" cy="2325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BA389-2CC5-528D-BF5B-4E9D3C9BD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52" y="501651"/>
            <a:ext cx="7327546" cy="60133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EDC73A-D030-79ED-762F-A187331F8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852" y="677120"/>
            <a:ext cx="7082566" cy="5837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085986-CE35-3B52-CA80-5323FE462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4033" y="762100"/>
            <a:ext cx="8513770" cy="5824832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FCBBAC3-4B34-0C36-5EE1-CA0C1BACB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338" y="2255459"/>
            <a:ext cx="9249113" cy="446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9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7B793D-7CB8-09B0-FF97-DE18D6B50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F6983B-944F-6A66-8E37-CD297689D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A3FAE3-0E2F-D1D0-A0D1-F746E0F7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65D70-D1BB-5FBD-27F7-657812460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501144-9031-DF95-A89A-960CA4A9B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86C62-7A5D-7EFF-306C-AABEAD318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06B2B-4137-7A02-94EA-C0A2DDE9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Izazovi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43A34-79DD-65E9-134D-4550D10F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E1A72-4BBD-55A2-F5DB-C3359D72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4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3D9C8CA-4B5B-4BBA-4EF2-881CF26E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A53540-51D8-75C2-4B43-A1A9F628B2D5}"/>
              </a:ext>
            </a:extLst>
          </p:cNvPr>
          <p:cNvSpPr txBox="1"/>
          <p:nvPr/>
        </p:nvSpPr>
        <p:spPr>
          <a:xfrm>
            <a:off x="1360024" y="2164466"/>
            <a:ext cx="9515240" cy="239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noProof="0" dirty="0"/>
              <a:t>Koje podatke koristiti?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Kako doći do podataka? (API, ograničenja)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noProof="0" dirty="0"/>
              <a:t>Kako obraditi podatke?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Koji model umjetne inteligencije odabrati?</a:t>
            </a:r>
            <a:endParaRPr lang="hr-HR" sz="2000" noProof="0" dirty="0"/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Kako evaluirati točnost i korisnost predikcije?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noProof="0" dirty="0"/>
          </a:p>
        </p:txBody>
      </p:sp>
    </p:spTree>
    <p:extLst>
      <p:ext uri="{BB962C8B-B14F-4D97-AF65-F5344CB8AC3E}">
        <p14:creationId xmlns:p14="http://schemas.microsoft.com/office/powerpoint/2010/main" val="1670844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C2BC24-6A51-76A3-09D5-C3BEC0F04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21987E-E6CE-0E3C-3C0E-64BBBC766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43314-E911-1317-879F-1307850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A0ADB-CD46-7F7E-D9B2-D5D109A1D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0B229E-24E8-3DE8-0939-E25174C83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33E350-372F-56D1-85F8-14E3231AB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73E0D-907F-EE45-5B0B-14BC19DF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Prikupljanje i obrada podataka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87F6F-AD56-414E-174E-855BD6E9D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7F66E-493A-5F32-A58B-8A3894D5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5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2E78FB3-6CA3-C2FC-C0C7-32BFDFCE6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9F4898-3A6F-E5FD-03B7-F4EC79D4DEC5}"/>
              </a:ext>
            </a:extLst>
          </p:cNvPr>
          <p:cNvSpPr txBox="1"/>
          <p:nvPr/>
        </p:nvSpPr>
        <p:spPr>
          <a:xfrm>
            <a:off x="1360024" y="2164466"/>
            <a:ext cx="9515240" cy="327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Temelj aplikacije ZET-ovi GTFS podaci – javno dostupni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GTFS (General Transit Feed Specification</a:t>
            </a:r>
            <a:r>
              <a:rPr lang="hr-HR" sz="2000" dirty="0"/>
              <a:t>)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otvoreni format razvijen s ciljem omogućavanja standardizirane razmjene informacija o prijevozu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GTFS </a:t>
            </a:r>
            <a:r>
              <a:rPr lang="hr-H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skup CSV datoteka koji opisuju javni prijevoz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Podaci o linijama, stanicama, očekivanim vremenima dolaska i odlaska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GTFS </a:t>
            </a:r>
            <a:r>
              <a:rPr lang="hr-H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realtime</a:t>
            </a: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podaci u stvarnom vremenu o vozilima i stanju putovanja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hr-HR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9C219-FCFB-1A70-A69B-D9C29B0A6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8320487" y="899723"/>
            <a:ext cx="3591994" cy="14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8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1CAF31-5FE4-8732-3C41-04219D6B5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425546-9ED0-7D86-D4D7-ED81415B6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0940F-6118-F284-F890-ED3C50AFF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0124F-7EFD-55C5-59E4-4E214FF95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5D51C1-DE80-04DF-926C-2D06A145E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4A07B3-288B-6925-00CE-649171224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08762-3109-E37F-7A6F-1ED32B7DC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Prikupljanje i obrada podataka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8DBBE-7BC8-48C9-FDC6-ECDCE8FA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7F426-4CB0-E639-33F6-FE95BAD8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6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40FF677-9701-1EE9-BFC9-C5D30FE2A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7DCB6C-B820-EDF8-5F15-A3532FE5567B}"/>
              </a:ext>
            </a:extLst>
          </p:cNvPr>
          <p:cNvSpPr txBox="1"/>
          <p:nvPr/>
        </p:nvSpPr>
        <p:spPr>
          <a:xfrm>
            <a:off x="1360024" y="2164466"/>
            <a:ext cx="951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hr-HR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noProof="0" dirty="0"/>
          </a:p>
        </p:txBody>
      </p:sp>
      <p:pic>
        <p:nvPicPr>
          <p:cNvPr id="18" name="Picture 1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8719779-D0D2-1D1E-A150-AFE6583ED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3" y="-14539"/>
            <a:ext cx="11717870" cy="6858000"/>
          </a:xfrm>
          <a:prstGeom prst="rect">
            <a:avLst/>
          </a:prstGeom>
        </p:spPr>
      </p:pic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5C0730B-134E-00D4-4060-998132EFC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3" y="72923"/>
            <a:ext cx="5371475" cy="6858000"/>
          </a:xfrm>
          <a:prstGeom prst="rect">
            <a:avLst/>
          </a:prstGeom>
        </p:spPr>
      </p:pic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61154C9-E803-4E77-93A0-F805139CE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92" y="1034382"/>
            <a:ext cx="4950412" cy="47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2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19CC0-95B9-E250-3AB1-F767AB670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128EB-D592-2BBC-C9E8-4EF3799D7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060C15-AE63-5F2C-0521-B3B592185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584D99-D1D5-0C40-1F28-AE6E09B9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D7FA4E-6366-4225-EC72-FDFFD758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019CE-D4A0-6644-3919-4E7918B56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A54E8-0582-FC3D-1DB8-96FC3BAE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Prikupljanje i obrada podataka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56B09-2F9C-C470-75CA-E93F4F9C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6F1D6-F319-25B4-C7F6-396864CA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7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3FAE37-E361-1B42-44A3-A1821C6BA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E812DB-6122-EE8F-7EED-8BB3BD3843ED}"/>
              </a:ext>
            </a:extLst>
          </p:cNvPr>
          <p:cNvSpPr txBox="1"/>
          <p:nvPr/>
        </p:nvSpPr>
        <p:spPr>
          <a:xfrm>
            <a:off x="1360024" y="2164466"/>
            <a:ext cx="9515240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Podaci o vremenu – temperatura, vlaga, vjetar, kiša, snijeg i ostali vremenski uvjeti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 err="1"/>
              <a:t>Openweathermap</a:t>
            </a:r>
            <a:endParaRPr lang="hr-HR" sz="2000" dirty="0"/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Podaci o stvarnom stanju u prometu – brzina kretanja prometa, zastoji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hr-H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Maps</a:t>
            </a: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API, </a:t>
            </a:r>
            <a:r>
              <a:rPr lang="hr-H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TomTom</a:t>
            </a: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API, HERE API…..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hr-HR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114CE-D604-811A-36AB-6DBD47B9E2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98" t="9685"/>
          <a:stretch/>
        </p:blipFill>
        <p:spPr>
          <a:xfrm>
            <a:off x="9271819" y="3506051"/>
            <a:ext cx="2841523" cy="28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2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24DCC-1BE0-B1F7-0E9F-A9473D42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050C9E-F2C8-5835-6600-80D2D071D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CA369-484D-1C10-DF2A-EE25C8E4F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EC79F-E8C9-E515-D384-5D62F96A6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610C6-FF1F-03B3-8266-75F19F663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9670C5-A789-3CC2-48DC-0AFB8854B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A0EC4-6890-2142-7394-24310E9C3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Prikupljanje i obrada podataka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CB8D8-38E9-3891-265D-74E4BCAC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70A46-5731-BA39-5397-5513D57E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8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8BBD530-1F3F-2259-9E40-D65597F48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15B82-F2FE-231E-2BC9-7961E07A605F}"/>
              </a:ext>
            </a:extLst>
          </p:cNvPr>
          <p:cNvSpPr txBox="1"/>
          <p:nvPr/>
        </p:nvSpPr>
        <p:spPr>
          <a:xfrm>
            <a:off x="1360024" y="2164466"/>
            <a:ext cx="9515240" cy="421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Istovremeno prikupljanje ZET-ovih, vremenskih i podataka o prometu (API pozivi)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dirty="0"/>
              <a:t>Pozivi za ZET-ove podatke </a:t>
            </a:r>
            <a:r>
              <a:rPr lang="en-US" dirty="0"/>
              <a:t>– </a:t>
            </a:r>
            <a:r>
              <a:rPr lang="en-US" dirty="0" err="1"/>
              <a:t>svakih</a:t>
            </a:r>
            <a:r>
              <a:rPr lang="en-US" dirty="0"/>
              <a:t> 10 </a:t>
            </a:r>
            <a:r>
              <a:rPr lang="en-US" dirty="0" err="1"/>
              <a:t>sekundi</a:t>
            </a:r>
            <a:endParaRPr lang="en-US" dirty="0"/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TomTom </a:t>
            </a:r>
            <a:r>
              <a:rPr lang="en-US" dirty="0" err="1"/>
              <a:t>pozivi</a:t>
            </a:r>
            <a:r>
              <a:rPr lang="en-US" dirty="0"/>
              <a:t> – </a:t>
            </a:r>
            <a:r>
              <a:rPr lang="en-US" dirty="0" err="1"/>
              <a:t>svakih</a:t>
            </a:r>
            <a:r>
              <a:rPr lang="en-US" dirty="0"/>
              <a:t> 15minuta (</a:t>
            </a:r>
            <a:r>
              <a:rPr lang="en-US" dirty="0" err="1"/>
              <a:t>ograni</a:t>
            </a:r>
            <a:r>
              <a:rPr lang="hr-HR" dirty="0" err="1"/>
              <a:t>čenje</a:t>
            </a:r>
            <a:r>
              <a:rPr lang="hr-HR" dirty="0"/>
              <a:t> broja poziva</a:t>
            </a:r>
            <a:r>
              <a:rPr lang="en-US" dirty="0"/>
              <a:t>)</a:t>
            </a:r>
            <a:endParaRPr lang="hr-HR" dirty="0"/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dirty="0" err="1"/>
              <a:t>Openweathermap</a:t>
            </a:r>
            <a:r>
              <a:rPr lang="hr-HR" dirty="0"/>
              <a:t> pozivi – svakih 15minuta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Podaci se spajaju u jedno „promatranje” koje se sastoji od: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Početka putovanja, stanice i lokacije vozila – GTFS </a:t>
            </a:r>
            <a:r>
              <a:rPr lang="hr-H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</a:t>
            </a:r>
            <a:r>
              <a:rPr lang="hr-H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realtime</a:t>
            </a:r>
            <a:endParaRPr lang="hr-H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Vremenskih uvjeta – temperatura, kiša…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Prometnih uvjeta – brzina prometa, zastoji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hr-HR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noProof="0" dirty="0"/>
          </a:p>
        </p:txBody>
      </p:sp>
      <p:pic>
        <p:nvPicPr>
          <p:cNvPr id="7" name="Picture 6" descr="A green line on a white background&#10;&#10;AI-generated content may be incorrect.">
            <a:extLst>
              <a:ext uri="{FF2B5EF4-FFF2-40B4-BE49-F238E27FC236}">
                <a16:creationId xmlns:a16="http://schemas.microsoft.com/office/drawing/2014/main" id="{D0E478F2-E6E9-2E24-34F2-D49A9B587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604" y="5051753"/>
            <a:ext cx="4880610" cy="10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0F97C-434E-9089-551D-A1F8BAD77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85E34A-C5D9-D101-9119-72C5BB98D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8521F-F7C5-08B5-FA4A-F4A2AFBF9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5229B0-DEE2-CDE3-8715-AD0B1E77D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286349-C120-2F73-0E91-45505DAD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8BD89-C988-C021-20CB-268B1E90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66CCB-E376-C1E3-C630-E7306FC43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noProof="0" dirty="0">
                <a:solidFill>
                  <a:srgbClr val="FFFFFF"/>
                </a:solidFill>
              </a:rPr>
              <a:t>Prikupljanje i obrada podataka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03F44-95AF-46BE-A900-D3DA07A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A2063-04B9-22FB-C918-1799CE1C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0B41-AEBE-4BE2-9B85-6A88583377FB}" type="slidenum">
              <a:rPr lang="hr-HR" noProof="0" smtClean="0"/>
              <a:pPr/>
              <a:t>9</a:t>
            </a:fld>
            <a:endParaRPr lang="hr-HR" noProof="0" dirty="0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8025D3-C1AB-B7DD-E1B2-210AFEBBD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0" y="6284436"/>
            <a:ext cx="802936" cy="5006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DFCBB1-AB89-7A33-E954-E218BD7DD9DF}"/>
              </a:ext>
            </a:extLst>
          </p:cNvPr>
          <p:cNvSpPr txBox="1"/>
          <p:nvPr/>
        </p:nvSpPr>
        <p:spPr>
          <a:xfrm>
            <a:off x="1360024" y="2164466"/>
            <a:ext cx="9515240" cy="329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dirty="0"/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GTFS </a:t>
            </a:r>
            <a:r>
              <a:rPr lang="hr-HR" sz="2000" dirty="0" err="1"/>
              <a:t>static</a:t>
            </a:r>
            <a:r>
              <a:rPr lang="hr-HR" sz="2000" dirty="0"/>
              <a:t> podaci - uvezeni u bazu podataka </a:t>
            </a:r>
            <a:r>
              <a:rPr lang="nn-NO" sz="2000" dirty="0"/>
              <a:t>radi bržeg i učinkovitijeg pretraživanja</a:t>
            </a:r>
            <a:endParaRPr lang="hr-HR" sz="2000" dirty="0"/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GTFS </a:t>
            </a:r>
            <a:r>
              <a:rPr lang="hr-HR" sz="2000" dirty="0" err="1"/>
              <a:t>realtime</a:t>
            </a:r>
            <a:r>
              <a:rPr lang="hr-HR" sz="2000" dirty="0"/>
              <a:t> podatke potrebno pretvoriti iz </a:t>
            </a:r>
            <a:r>
              <a:rPr lang="hr-HR" sz="2000" dirty="0" err="1"/>
              <a:t>protobuf</a:t>
            </a:r>
            <a:r>
              <a:rPr lang="hr-HR" sz="2000" dirty="0"/>
              <a:t> formata (binarni) u čitljiv format</a:t>
            </a:r>
            <a:endParaRPr lang="en-US" sz="2000" dirty="0"/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Protocol buffers - </a:t>
            </a:r>
            <a:r>
              <a:rPr lang="pl-PL" dirty="0"/>
              <a:t> jezično i platformski neutralni binarni format za</a:t>
            </a:r>
            <a:r>
              <a:rPr lang="en-US" dirty="0"/>
              <a:t> </a:t>
            </a:r>
            <a:r>
              <a:rPr lang="pl-PL" dirty="0"/>
              <a:t>serijalizaciju podataka</a:t>
            </a:r>
            <a:br>
              <a:rPr lang="hr-HR" sz="2000" dirty="0"/>
            </a:br>
            <a:endParaRPr lang="hr-HR" sz="2000" dirty="0"/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dirty="0"/>
              <a:t>Vremenski podaci i podaci o prometu se preuzimaju od najbliže mjerene točke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Odabir točaka za mjerenje utemeljen na GTFS </a:t>
            </a:r>
            <a:r>
              <a:rPr lang="hr-H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hr-H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podacima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399000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</TotalTime>
  <Words>1077</Words>
  <Application>Microsoft Office PowerPoint</Application>
  <PresentationFormat>Widescreen</PresentationFormat>
  <Paragraphs>158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Office 2013 - 2022 Theme</vt:lpstr>
      <vt:lpstr>Analiza prometa javnog gradskog prijevoza Seminar 2</vt:lpstr>
      <vt:lpstr>Svrha rada</vt:lpstr>
      <vt:lpstr>Kontekst i pozadina teme</vt:lpstr>
      <vt:lpstr>Izazovi</vt:lpstr>
      <vt:lpstr>Prikupljanje i obrada podataka</vt:lpstr>
      <vt:lpstr>Prikupljanje i obrada podataka</vt:lpstr>
      <vt:lpstr>Prikupljanje i obrada podataka</vt:lpstr>
      <vt:lpstr>Prikupljanje i obrada podataka</vt:lpstr>
      <vt:lpstr>Prikupljanje i obrada podataka</vt:lpstr>
      <vt:lpstr>Prikupljanje i obrada podataka</vt:lpstr>
      <vt:lpstr>Prikupljanje i obrada podataka</vt:lpstr>
      <vt:lpstr>Prediktivni model</vt:lpstr>
      <vt:lpstr>Prediktivni model</vt:lpstr>
      <vt:lpstr>Prediktivni model</vt:lpstr>
      <vt:lpstr>Rekapitulacija</vt:lpstr>
      <vt:lpstr>Rezultati i zaključak</vt:lpstr>
      <vt:lpstr>Rezultati i zaključak</vt:lpstr>
      <vt:lpstr>Rezultati i zaključak</vt:lpstr>
      <vt:lpstr>Rezultati i zaključak</vt:lpstr>
      <vt:lpstr>Rezultati i zaključak</vt:lpstr>
      <vt:lpstr>Rezultati i zaključak</vt:lpstr>
      <vt:lpstr>Rezultati i zaključak</vt:lpstr>
      <vt:lpstr>Pitanja?</vt:lpstr>
      <vt:lpstr>Izvori</vt:lpstr>
      <vt:lpstr>Hvala na pozornosti!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 Miličević</dc:creator>
  <cp:lastModifiedBy>Luka Miličević</cp:lastModifiedBy>
  <cp:revision>181</cp:revision>
  <dcterms:created xsi:type="dcterms:W3CDTF">2024-06-30T15:20:31Z</dcterms:created>
  <dcterms:modified xsi:type="dcterms:W3CDTF">2025-05-20T17:15:59Z</dcterms:modified>
</cp:coreProperties>
</file>